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531" r:id="rId2"/>
    <p:sldId id="482" r:id="rId3"/>
    <p:sldId id="505" r:id="rId4"/>
    <p:sldId id="483" r:id="rId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620" y="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C3E5E4-5021-4934-915A-5D82B361F756}" type="datetimeFigureOut">
              <a:rPr kumimoji="1" lang="ja-JP" altLang="en-US" smtClean="0"/>
              <a:t>2025/8/28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B81347-E01F-4FCA-BE5D-142CFDD059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33739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b="1" i="0" dirty="0">
                <a:solidFill>
                  <a:srgbClr val="961D22"/>
                </a:solidFill>
                <a:effectLst/>
                <a:latin typeface="Noto Sans JP"/>
              </a:rPr>
              <a:t>Statistics</a:t>
            </a:r>
            <a:r>
              <a:rPr kumimoji="1" lang="ja-JP" altLang="en-US" b="1" i="0" dirty="0">
                <a:solidFill>
                  <a:srgbClr val="961D22"/>
                </a:solidFill>
                <a:effectLst/>
                <a:latin typeface="Noto Sans JP"/>
              </a:rPr>
              <a:t>＝スタティスティックス</a:t>
            </a:r>
            <a:endParaRPr kumimoji="1" lang="en-US" altLang="ja-JP" b="1" i="0" dirty="0">
              <a:solidFill>
                <a:srgbClr val="961D22"/>
              </a:solidFill>
              <a:effectLst/>
              <a:latin typeface="Noto Sans JP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b="1" i="0" dirty="0">
                <a:solidFill>
                  <a:srgbClr val="961D22"/>
                </a:solidFill>
                <a:effectLst/>
                <a:latin typeface="Noto Sans JP"/>
              </a:rPr>
              <a:t>データをみました。</a:t>
            </a:r>
            <a:endParaRPr kumimoji="1" lang="en-US" altLang="ja-JP" b="1" i="0" dirty="0">
              <a:solidFill>
                <a:srgbClr val="961D22"/>
              </a:solidFill>
              <a:effectLst/>
              <a:latin typeface="Noto Sans JP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b="1" i="0" dirty="0">
                <a:solidFill>
                  <a:srgbClr val="333333"/>
                </a:solidFill>
                <a:effectLst/>
                <a:latin typeface="Open Sans" panose="020B0606030504020204" pitchFamily="34" charset="0"/>
              </a:rPr>
              <a:t>Basis=</a:t>
            </a:r>
            <a:r>
              <a:rPr lang="ja-JP" altLang="en-US" b="1" i="0" dirty="0">
                <a:solidFill>
                  <a:srgbClr val="333333"/>
                </a:solidFill>
                <a:effectLst/>
                <a:latin typeface="Open Sans" panose="020B0606030504020204" pitchFamily="34" charset="0"/>
              </a:rPr>
              <a:t>ベイシス　根拠</a:t>
            </a:r>
            <a:endParaRPr kumimoji="1" lang="ja-JP" altLang="en-US" b="1" i="0" dirty="0">
              <a:solidFill>
                <a:srgbClr val="961D22"/>
              </a:solidFill>
              <a:effectLst/>
              <a:latin typeface="Noto Sans JP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ja-JP" b="1" i="0" dirty="0">
              <a:solidFill>
                <a:srgbClr val="961D22"/>
              </a:solidFill>
              <a:effectLst/>
              <a:latin typeface="Noto Sans JP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6BBD88-2528-4103-BF4E-47A12C73444C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59181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056FFEE-F498-22E1-0D43-731EAA8DC2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©</a:t>
            </a:r>
            <a:r>
              <a:rPr kumimoji="1" lang="ja-JP" altLang="en-US" dirty="0"/>
              <a:t>ニホンゴピース</a:t>
            </a:r>
          </a:p>
        </p:txBody>
      </p:sp>
    </p:spTree>
    <p:extLst>
      <p:ext uri="{BB962C8B-B14F-4D97-AF65-F5344CB8AC3E}">
        <p14:creationId xmlns:p14="http://schemas.microsoft.com/office/powerpoint/2010/main" val="26855448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C97D0091-AC4D-B3B5-DC4C-814A71DAD6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F3B27-5CC7-4C97-A897-37D3C9F64B1B}" type="datetimeFigureOut">
              <a:rPr kumimoji="1" lang="ja-JP" altLang="en-US" smtClean="0"/>
              <a:t>2025/8/28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A5282AA2-1F84-C26B-6068-0CA16AEAEB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C6619AA-7DF6-091C-A99D-0B356457B4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748AB-0CF2-4149-8351-1F3EE1E29C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73605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8937A74-6C06-6FA0-2CFC-9D8CD95307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dirty="0"/>
              <a:t>©</a:t>
            </a:r>
            <a:r>
              <a:rPr kumimoji="1" lang="ja-JP" altLang="en-US" dirty="0"/>
              <a:t>ニホンゴピース</a:t>
            </a:r>
          </a:p>
        </p:txBody>
      </p:sp>
    </p:spTree>
    <p:extLst>
      <p:ext uri="{BB962C8B-B14F-4D97-AF65-F5344CB8AC3E}">
        <p14:creationId xmlns:p14="http://schemas.microsoft.com/office/powerpoint/2010/main" val="2771315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四角形: 角を丸くする 14">
            <a:extLst>
              <a:ext uri="{FF2B5EF4-FFF2-40B4-BE49-F238E27FC236}">
                <a16:creationId xmlns:a16="http://schemas.microsoft.com/office/drawing/2014/main" id="{8EBD73CE-00D5-344F-F8D9-33FB6EFECDA2}"/>
              </a:ext>
            </a:extLst>
          </p:cNvPr>
          <p:cNvSpPr/>
          <p:nvPr/>
        </p:nvSpPr>
        <p:spPr>
          <a:xfrm>
            <a:off x="724874" y="462116"/>
            <a:ext cx="10943303" cy="173364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n-ea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D753B62-F52C-57B1-FB39-B71557E16285}"/>
              </a:ext>
            </a:extLst>
          </p:cNvPr>
          <p:cNvSpPr txBox="1"/>
          <p:nvPr/>
        </p:nvSpPr>
        <p:spPr>
          <a:xfrm>
            <a:off x="7061601" y="893438"/>
            <a:ext cx="26773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6000" dirty="0">
                <a:solidFill>
                  <a:srgbClr val="FF0000"/>
                </a:solidFill>
                <a:latin typeface="+mn-ea"/>
              </a:rPr>
              <a:t>でしょう</a:t>
            </a:r>
            <a:endParaRPr kumimoji="1" lang="ja-JP" altLang="en-US" sz="6000" dirty="0">
              <a:latin typeface="+mn-ea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7B24D3B1-6434-8638-7B7A-C9E0841EB6FF}"/>
              </a:ext>
            </a:extLst>
          </p:cNvPr>
          <p:cNvSpPr txBox="1"/>
          <p:nvPr/>
        </p:nvSpPr>
        <p:spPr>
          <a:xfrm>
            <a:off x="1665535" y="893439"/>
            <a:ext cx="3345788" cy="92333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ja-JP" altLang="en-US" sz="5400" dirty="0">
                <a:solidFill>
                  <a:schemeClr val="bg1"/>
                </a:solidFill>
                <a:latin typeface="+mn-ea"/>
              </a:rPr>
              <a:t>ふつうけい</a:t>
            </a:r>
          </a:p>
        </p:txBody>
      </p:sp>
      <p:sp>
        <p:nvSpPr>
          <p:cNvPr id="4" name="加算記号 3">
            <a:extLst>
              <a:ext uri="{FF2B5EF4-FFF2-40B4-BE49-F238E27FC236}">
                <a16:creationId xmlns:a16="http://schemas.microsoft.com/office/drawing/2014/main" id="{EB91989A-9914-6FC8-04BF-66EC451FBFBA}"/>
              </a:ext>
            </a:extLst>
          </p:cNvPr>
          <p:cNvSpPr/>
          <p:nvPr/>
        </p:nvSpPr>
        <p:spPr>
          <a:xfrm>
            <a:off x="5617931" y="893438"/>
            <a:ext cx="956137" cy="923331"/>
          </a:xfrm>
          <a:prstGeom prst="mathPlus">
            <a:avLst>
              <a:gd name="adj1" fmla="val 17172"/>
            </a:avLst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n-ea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6CE1A04-037C-2A02-49CD-E9F725FB32D6}"/>
              </a:ext>
            </a:extLst>
          </p:cNvPr>
          <p:cNvSpPr txBox="1"/>
          <p:nvPr/>
        </p:nvSpPr>
        <p:spPr>
          <a:xfrm flipH="1">
            <a:off x="724874" y="2468378"/>
            <a:ext cx="27332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dirty="0">
                <a:latin typeface="+mn-ea"/>
              </a:rPr>
              <a:t>じしょけい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BD0EEFE-A6EE-1ED9-19DF-F40D84F61F4C}"/>
              </a:ext>
            </a:extLst>
          </p:cNvPr>
          <p:cNvSpPr txBox="1"/>
          <p:nvPr/>
        </p:nvSpPr>
        <p:spPr>
          <a:xfrm flipH="1">
            <a:off x="975265" y="3284397"/>
            <a:ext cx="21434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dirty="0">
                <a:latin typeface="+mn-ea"/>
              </a:rPr>
              <a:t>ないけい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2794473A-846F-C039-9329-026A11628116}"/>
              </a:ext>
            </a:extLst>
          </p:cNvPr>
          <p:cNvSpPr txBox="1"/>
          <p:nvPr/>
        </p:nvSpPr>
        <p:spPr>
          <a:xfrm flipH="1">
            <a:off x="369248" y="4075682"/>
            <a:ext cx="32259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dirty="0">
                <a:latin typeface="+mn-ea"/>
              </a:rPr>
              <a:t>イけいようし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6A57EB41-19F5-F328-5198-57E66FB406F0}"/>
              </a:ext>
            </a:extLst>
          </p:cNvPr>
          <p:cNvSpPr txBox="1"/>
          <p:nvPr/>
        </p:nvSpPr>
        <p:spPr>
          <a:xfrm flipH="1">
            <a:off x="267942" y="4933534"/>
            <a:ext cx="32259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dirty="0">
                <a:latin typeface="+mn-ea"/>
              </a:rPr>
              <a:t>ナけいようし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EC02601A-3A48-3BB3-012E-9DB3E631A765}"/>
              </a:ext>
            </a:extLst>
          </p:cNvPr>
          <p:cNvSpPr txBox="1"/>
          <p:nvPr/>
        </p:nvSpPr>
        <p:spPr>
          <a:xfrm flipH="1">
            <a:off x="1349590" y="5749553"/>
            <a:ext cx="18506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 dirty="0">
                <a:latin typeface="+mn-ea"/>
              </a:rPr>
              <a:t>めいし</a:t>
            </a:r>
            <a:endParaRPr kumimoji="1" lang="ja-JP" altLang="en-US" sz="3600" dirty="0">
              <a:latin typeface="+mn-ea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87780C48-9561-C708-670C-EA1FD4DC9DFB}"/>
              </a:ext>
            </a:extLst>
          </p:cNvPr>
          <p:cNvSpPr txBox="1"/>
          <p:nvPr/>
        </p:nvSpPr>
        <p:spPr>
          <a:xfrm>
            <a:off x="4102112" y="2460365"/>
            <a:ext cx="14670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dirty="0">
                <a:solidFill>
                  <a:schemeClr val="accent1"/>
                </a:solidFill>
                <a:latin typeface="+mn-ea"/>
              </a:rPr>
              <a:t>はれる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9D787D89-31FA-16C7-D87E-367D8AF749A7}"/>
              </a:ext>
            </a:extLst>
          </p:cNvPr>
          <p:cNvSpPr txBox="1"/>
          <p:nvPr/>
        </p:nvSpPr>
        <p:spPr>
          <a:xfrm>
            <a:off x="4103670" y="3252374"/>
            <a:ext cx="18918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dirty="0">
                <a:solidFill>
                  <a:schemeClr val="accent1"/>
                </a:solidFill>
                <a:latin typeface="+mn-ea"/>
              </a:rPr>
              <a:t>ふらない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E40F9E87-8900-91CC-6908-B9522BD2244E}"/>
              </a:ext>
            </a:extLst>
          </p:cNvPr>
          <p:cNvSpPr txBox="1"/>
          <p:nvPr/>
        </p:nvSpPr>
        <p:spPr>
          <a:xfrm>
            <a:off x="4089214" y="4054067"/>
            <a:ext cx="14606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dirty="0">
                <a:solidFill>
                  <a:schemeClr val="accent1"/>
                </a:solidFill>
                <a:latin typeface="+mn-ea"/>
              </a:rPr>
              <a:t>さむい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0582F016-4FC3-764B-33FC-FBB87D1A8EEC}"/>
              </a:ext>
            </a:extLst>
          </p:cNvPr>
          <p:cNvSpPr txBox="1"/>
          <p:nvPr/>
        </p:nvSpPr>
        <p:spPr>
          <a:xfrm>
            <a:off x="4089214" y="4907881"/>
            <a:ext cx="19046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dirty="0">
                <a:solidFill>
                  <a:schemeClr val="accent1"/>
                </a:solidFill>
                <a:latin typeface="+mn-ea"/>
              </a:rPr>
              <a:t>きれいだ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4CC8AD01-03BC-D188-E2C4-4DA4C923D681}"/>
              </a:ext>
            </a:extLst>
          </p:cNvPr>
          <p:cNvSpPr txBox="1"/>
          <p:nvPr/>
        </p:nvSpPr>
        <p:spPr>
          <a:xfrm>
            <a:off x="4134745" y="5739583"/>
            <a:ext cx="15087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dirty="0">
                <a:solidFill>
                  <a:schemeClr val="accent1"/>
                </a:solidFill>
                <a:latin typeface="+mn-ea"/>
              </a:rPr>
              <a:t>あめだ</a:t>
            </a:r>
          </a:p>
        </p:txBody>
      </p:sp>
      <p:cxnSp>
        <p:nvCxnSpPr>
          <p:cNvPr id="22" name="直線矢印コネクタ 21">
            <a:extLst>
              <a:ext uri="{FF2B5EF4-FFF2-40B4-BE49-F238E27FC236}">
                <a16:creationId xmlns:a16="http://schemas.microsoft.com/office/drawing/2014/main" id="{8CD090C9-ED3B-7426-A8C4-5B881830C39B}"/>
              </a:ext>
            </a:extLst>
          </p:cNvPr>
          <p:cNvCxnSpPr>
            <a:cxnSpLocks/>
          </p:cNvCxnSpPr>
          <p:nvPr/>
        </p:nvCxnSpPr>
        <p:spPr>
          <a:xfrm flipV="1">
            <a:off x="3049152" y="3575539"/>
            <a:ext cx="961252" cy="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乗算記号 25">
            <a:extLst>
              <a:ext uri="{FF2B5EF4-FFF2-40B4-BE49-F238E27FC236}">
                <a16:creationId xmlns:a16="http://schemas.microsoft.com/office/drawing/2014/main" id="{EA6E5913-A8F4-AAB8-9750-A61ABF93C34A}"/>
              </a:ext>
            </a:extLst>
          </p:cNvPr>
          <p:cNvSpPr/>
          <p:nvPr/>
        </p:nvSpPr>
        <p:spPr>
          <a:xfrm>
            <a:off x="5024043" y="5739583"/>
            <a:ext cx="593888" cy="646331"/>
          </a:xfrm>
          <a:prstGeom prst="mathMultiply">
            <a:avLst>
              <a:gd name="adj1" fmla="val 7449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accent1"/>
              </a:solidFill>
              <a:latin typeface="+mn-ea"/>
            </a:endParaRPr>
          </a:p>
        </p:txBody>
      </p:sp>
      <p:sp>
        <p:nvSpPr>
          <p:cNvPr id="27" name="乗算記号 26">
            <a:extLst>
              <a:ext uri="{FF2B5EF4-FFF2-40B4-BE49-F238E27FC236}">
                <a16:creationId xmlns:a16="http://schemas.microsoft.com/office/drawing/2014/main" id="{A69BD3C9-3946-0711-F5E4-DDBA0E091A42}"/>
              </a:ext>
            </a:extLst>
          </p:cNvPr>
          <p:cNvSpPr/>
          <p:nvPr/>
        </p:nvSpPr>
        <p:spPr>
          <a:xfrm>
            <a:off x="5346547" y="4863658"/>
            <a:ext cx="593888" cy="646331"/>
          </a:xfrm>
          <a:prstGeom prst="mathMultiply">
            <a:avLst>
              <a:gd name="adj1" fmla="val 7449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accent1"/>
              </a:solidFill>
              <a:latin typeface="+mn-ea"/>
            </a:endParaRPr>
          </a:p>
        </p:txBody>
      </p:sp>
      <p:cxnSp>
        <p:nvCxnSpPr>
          <p:cNvPr id="17" name="直線矢印コネクタ 16">
            <a:extLst>
              <a:ext uri="{FF2B5EF4-FFF2-40B4-BE49-F238E27FC236}">
                <a16:creationId xmlns:a16="http://schemas.microsoft.com/office/drawing/2014/main" id="{BE795360-9891-5B40-2CB1-EFAEB09E697E}"/>
              </a:ext>
            </a:extLst>
          </p:cNvPr>
          <p:cNvCxnSpPr>
            <a:cxnSpLocks/>
          </p:cNvCxnSpPr>
          <p:nvPr/>
        </p:nvCxnSpPr>
        <p:spPr>
          <a:xfrm flipV="1">
            <a:off x="3049152" y="2791543"/>
            <a:ext cx="961252" cy="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>
            <a:extLst>
              <a:ext uri="{FF2B5EF4-FFF2-40B4-BE49-F238E27FC236}">
                <a16:creationId xmlns:a16="http://schemas.microsoft.com/office/drawing/2014/main" id="{81C36822-4FDB-9226-D20C-57CF3250482D}"/>
              </a:ext>
            </a:extLst>
          </p:cNvPr>
          <p:cNvCxnSpPr>
            <a:cxnSpLocks/>
          </p:cNvCxnSpPr>
          <p:nvPr/>
        </p:nvCxnSpPr>
        <p:spPr>
          <a:xfrm flipV="1">
            <a:off x="3049152" y="4377232"/>
            <a:ext cx="961252" cy="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>
            <a:extLst>
              <a:ext uri="{FF2B5EF4-FFF2-40B4-BE49-F238E27FC236}">
                <a16:creationId xmlns:a16="http://schemas.microsoft.com/office/drawing/2014/main" id="{226025F3-DDBC-511C-77F3-81D5D611D180}"/>
              </a:ext>
            </a:extLst>
          </p:cNvPr>
          <p:cNvCxnSpPr>
            <a:cxnSpLocks/>
          </p:cNvCxnSpPr>
          <p:nvPr/>
        </p:nvCxnSpPr>
        <p:spPr>
          <a:xfrm flipV="1">
            <a:off x="3049152" y="5236907"/>
            <a:ext cx="961252" cy="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矢印コネクタ 19">
            <a:extLst>
              <a:ext uri="{FF2B5EF4-FFF2-40B4-BE49-F238E27FC236}">
                <a16:creationId xmlns:a16="http://schemas.microsoft.com/office/drawing/2014/main" id="{330BD399-DD76-2ECE-8C09-44E3A430C2EA}"/>
              </a:ext>
            </a:extLst>
          </p:cNvPr>
          <p:cNvCxnSpPr>
            <a:cxnSpLocks/>
          </p:cNvCxnSpPr>
          <p:nvPr/>
        </p:nvCxnSpPr>
        <p:spPr>
          <a:xfrm flipV="1">
            <a:off x="3049152" y="6034545"/>
            <a:ext cx="961252" cy="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4294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26" grpId="0" animBg="1"/>
      <p:bldP spid="2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B7909BA-0D3A-BA15-9851-A6F919DFA6FA}"/>
              </a:ext>
            </a:extLst>
          </p:cNvPr>
          <p:cNvSpPr txBox="1"/>
          <p:nvPr/>
        </p:nvSpPr>
        <p:spPr>
          <a:xfrm>
            <a:off x="5421970" y="3753219"/>
            <a:ext cx="57166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dirty="0">
                <a:latin typeface="+mn-ea"/>
              </a:rPr>
              <a:t>月曜日は　はれ　</a:t>
            </a:r>
            <a:r>
              <a:rPr kumimoji="1" lang="ja-JP" altLang="en-US" sz="4000" dirty="0">
                <a:solidFill>
                  <a:srgbClr val="FF0000"/>
                </a:solidFill>
                <a:latin typeface="+mn-ea"/>
              </a:rPr>
              <a:t>でしょう</a:t>
            </a:r>
            <a:r>
              <a:rPr kumimoji="1" lang="ja-JP" altLang="en-US" sz="4000" dirty="0">
                <a:latin typeface="+mn-ea"/>
              </a:rPr>
              <a:t>。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564C89B-5A91-3E6B-E639-B720B507E1A1}"/>
              </a:ext>
            </a:extLst>
          </p:cNvPr>
          <p:cNvSpPr txBox="1"/>
          <p:nvPr/>
        </p:nvSpPr>
        <p:spPr>
          <a:xfrm>
            <a:off x="5426779" y="4726158"/>
            <a:ext cx="571342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4000" dirty="0">
                <a:latin typeface="+mn-ea"/>
              </a:rPr>
              <a:t>火曜日は　あめ　</a:t>
            </a:r>
            <a:r>
              <a:rPr lang="ja-JP" altLang="en-US" sz="4000" dirty="0">
                <a:solidFill>
                  <a:srgbClr val="FF0000"/>
                </a:solidFill>
                <a:latin typeface="+mn-ea"/>
              </a:rPr>
              <a:t>でしょう</a:t>
            </a:r>
            <a:r>
              <a:rPr lang="ja-JP" altLang="en-US" sz="4000" dirty="0">
                <a:latin typeface="+mn-ea"/>
              </a:rPr>
              <a:t>。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60B483B-05B5-6360-D067-F93E365AE0B9}"/>
              </a:ext>
            </a:extLst>
          </p:cNvPr>
          <p:cNvSpPr txBox="1"/>
          <p:nvPr/>
        </p:nvSpPr>
        <p:spPr>
          <a:xfrm>
            <a:off x="5416428" y="5699097"/>
            <a:ext cx="591700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dirty="0">
                <a:latin typeface="+mn-ea"/>
              </a:rPr>
              <a:t>水曜日は　くもり　</a:t>
            </a:r>
            <a:r>
              <a:rPr kumimoji="1" lang="ja-JP" altLang="en-US" sz="4000" dirty="0">
                <a:solidFill>
                  <a:srgbClr val="FF0000"/>
                </a:solidFill>
                <a:latin typeface="+mn-ea"/>
              </a:rPr>
              <a:t>でしょう</a:t>
            </a:r>
            <a:r>
              <a:rPr kumimoji="1" lang="ja-JP" altLang="en-US" sz="4000" dirty="0">
                <a:latin typeface="+mn-ea"/>
              </a:rPr>
              <a:t>。</a:t>
            </a:r>
          </a:p>
        </p:txBody>
      </p:sp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4AB9D122-A8C7-029C-28D8-2354BDB94A8A}"/>
              </a:ext>
            </a:extLst>
          </p:cNvPr>
          <p:cNvGraphicFramePr>
            <a:graphicFrameLocks noGrp="1"/>
          </p:cNvGraphicFramePr>
          <p:nvPr/>
        </p:nvGraphicFramePr>
        <p:xfrm>
          <a:off x="3500846" y="715579"/>
          <a:ext cx="3474945" cy="18621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8315">
                  <a:extLst>
                    <a:ext uri="{9D8B030D-6E8A-4147-A177-3AD203B41FA5}">
                      <a16:colId xmlns:a16="http://schemas.microsoft.com/office/drawing/2014/main" val="487591484"/>
                    </a:ext>
                  </a:extLst>
                </a:gridCol>
                <a:gridCol w="1158315">
                  <a:extLst>
                    <a:ext uri="{9D8B030D-6E8A-4147-A177-3AD203B41FA5}">
                      <a16:colId xmlns:a16="http://schemas.microsoft.com/office/drawing/2014/main" val="2389648073"/>
                    </a:ext>
                  </a:extLst>
                </a:gridCol>
                <a:gridCol w="1158315">
                  <a:extLst>
                    <a:ext uri="{9D8B030D-6E8A-4147-A177-3AD203B41FA5}">
                      <a16:colId xmlns:a16="http://schemas.microsoft.com/office/drawing/2014/main" val="3269432365"/>
                    </a:ext>
                  </a:extLst>
                </a:gridCol>
              </a:tblGrid>
              <a:tr h="76653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火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水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5184458"/>
                  </a:ext>
                </a:extLst>
              </a:tr>
              <a:tr h="1095619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6566913"/>
                  </a:ext>
                </a:extLst>
              </a:tr>
            </a:tbl>
          </a:graphicData>
        </a:graphic>
      </p:graphicFrame>
      <p:pic>
        <p:nvPicPr>
          <p:cNvPr id="8" name="図 7">
            <a:extLst>
              <a:ext uri="{FF2B5EF4-FFF2-40B4-BE49-F238E27FC236}">
                <a16:creationId xmlns:a16="http://schemas.microsoft.com/office/drawing/2014/main" id="{0C2483FB-1AFB-C821-4C6C-1B1F5D3555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0158" y="1503578"/>
            <a:ext cx="980146" cy="1008150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F597C114-CE71-970A-F6FD-1D086DEC33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8102" y="1580246"/>
            <a:ext cx="900432" cy="931482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323665F1-A3D7-B90F-CC9B-F021DC50FD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46332" y="1590258"/>
            <a:ext cx="1101090" cy="911458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798A2F81-1934-BA19-8008-D9CD7C775044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516256" y="-236960"/>
            <a:ext cx="6807652" cy="6358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681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A81AD85-1FB0-08C2-58BC-FC7A662F5C42}"/>
              </a:ext>
            </a:extLst>
          </p:cNvPr>
          <p:cNvSpPr txBox="1"/>
          <p:nvPr/>
        </p:nvSpPr>
        <p:spPr>
          <a:xfrm>
            <a:off x="1411168" y="770138"/>
            <a:ext cx="671530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5400" dirty="0">
                <a:latin typeface="+mn-ea"/>
              </a:rPr>
              <a:t>月曜日は　はれ　</a:t>
            </a:r>
            <a:r>
              <a:rPr kumimoji="1" lang="ja-JP" altLang="en-US" sz="5400" dirty="0">
                <a:solidFill>
                  <a:srgbClr val="FF0000"/>
                </a:solidFill>
                <a:latin typeface="+mn-ea"/>
              </a:rPr>
              <a:t>です</a:t>
            </a:r>
            <a:r>
              <a:rPr kumimoji="1" lang="ja-JP" altLang="en-US" sz="5400" dirty="0">
                <a:latin typeface="+mn-ea"/>
              </a:rPr>
              <a:t>。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0FC44787-C149-2072-6930-176B6295EB1E}"/>
              </a:ext>
            </a:extLst>
          </p:cNvPr>
          <p:cNvSpPr txBox="1"/>
          <p:nvPr/>
        </p:nvSpPr>
        <p:spPr>
          <a:xfrm>
            <a:off x="1308072" y="2967335"/>
            <a:ext cx="76546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5400" dirty="0">
                <a:latin typeface="+mn-ea"/>
              </a:rPr>
              <a:t>月曜日は　はれ　</a:t>
            </a:r>
            <a:r>
              <a:rPr kumimoji="1" lang="ja-JP" altLang="en-US" sz="5400" dirty="0">
                <a:solidFill>
                  <a:srgbClr val="FF0000"/>
                </a:solidFill>
                <a:latin typeface="+mn-ea"/>
              </a:rPr>
              <a:t>でしょう</a:t>
            </a:r>
            <a:r>
              <a:rPr kumimoji="1" lang="ja-JP" altLang="en-US" sz="5400" dirty="0">
                <a:latin typeface="+mn-ea"/>
              </a:rPr>
              <a:t>。</a:t>
            </a:r>
          </a:p>
        </p:txBody>
      </p:sp>
      <p:sp>
        <p:nvSpPr>
          <p:cNvPr id="4" name="吹き出し: 角を丸めた四角形 3">
            <a:extLst>
              <a:ext uri="{FF2B5EF4-FFF2-40B4-BE49-F238E27FC236}">
                <a16:creationId xmlns:a16="http://schemas.microsoft.com/office/drawing/2014/main" id="{541AB526-2569-DC4A-96C4-C7774F42F7EA}"/>
              </a:ext>
            </a:extLst>
          </p:cNvPr>
          <p:cNvSpPr/>
          <p:nvPr/>
        </p:nvSpPr>
        <p:spPr>
          <a:xfrm rot="836043">
            <a:off x="8816214" y="506477"/>
            <a:ext cx="2010075" cy="773314"/>
          </a:xfrm>
          <a:prstGeom prst="wedgeRoundRectCallout">
            <a:avLst>
              <a:gd name="adj1" fmla="val -64367"/>
              <a:gd name="adj2" fmla="val 104029"/>
              <a:gd name="adj3" fmla="val 16667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4000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100%</a:t>
            </a:r>
            <a:endParaRPr kumimoji="1" lang="ja-JP" altLang="en-US" sz="4000" dirty="0">
              <a:latin typeface="UD デジタル 教科書体 NP-B" panose="02020700000000000000" pitchFamily="18" charset="-128"/>
              <a:ea typeface="UD デジタル 教科書体 NP-B" panose="02020700000000000000" pitchFamily="18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DB156299-282D-8380-B84A-E497ED93E258}"/>
              </a:ext>
            </a:extLst>
          </p:cNvPr>
          <p:cNvSpPr txBox="1"/>
          <p:nvPr/>
        </p:nvSpPr>
        <p:spPr>
          <a:xfrm>
            <a:off x="3492459" y="4433474"/>
            <a:ext cx="4161717" cy="19728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2800" dirty="0">
                <a:latin typeface="+mn-ea"/>
              </a:rPr>
              <a:t>・ぶんせき（</a:t>
            </a:r>
            <a:r>
              <a:rPr lang="en-US" altLang="ja-JP" sz="2800" dirty="0">
                <a:latin typeface="+mn-ea"/>
              </a:rPr>
              <a:t>analysis</a:t>
            </a:r>
            <a:r>
              <a:rPr lang="ja-JP" altLang="en-US" sz="2800" dirty="0">
                <a:latin typeface="+mn-ea"/>
              </a:rPr>
              <a:t>）</a:t>
            </a:r>
            <a:endParaRPr lang="en-US" altLang="ja-JP" sz="2800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ja-JP" altLang="en-US" sz="2800" dirty="0">
                <a:latin typeface="+mn-ea"/>
              </a:rPr>
              <a:t>・とうけい（</a:t>
            </a:r>
            <a:r>
              <a:rPr lang="en-US" altLang="ja-JP" sz="2800" dirty="0">
                <a:latin typeface="+mn-ea"/>
              </a:rPr>
              <a:t>statistics</a:t>
            </a:r>
            <a:r>
              <a:rPr lang="ja-JP" altLang="en-US" sz="2800" dirty="0">
                <a:latin typeface="+mn-ea"/>
              </a:rPr>
              <a:t>）</a:t>
            </a:r>
            <a:endParaRPr lang="en-US" altLang="ja-JP" sz="2800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2800" dirty="0">
                <a:latin typeface="+mn-ea"/>
              </a:rPr>
              <a:t>・けいけん（</a:t>
            </a:r>
            <a:r>
              <a:rPr kumimoji="1" lang="en-US" altLang="ja-JP" sz="2800" dirty="0">
                <a:latin typeface="+mn-ea"/>
              </a:rPr>
              <a:t>experience</a:t>
            </a:r>
            <a:r>
              <a:rPr kumimoji="1" lang="ja-JP" altLang="en-US" sz="2800" dirty="0">
                <a:latin typeface="+mn-ea"/>
              </a:rPr>
              <a:t>）</a:t>
            </a:r>
            <a:endParaRPr kumimoji="1" lang="en-US" altLang="ja-JP" sz="2800" dirty="0">
              <a:latin typeface="+mn-ea"/>
            </a:endParaRPr>
          </a:p>
        </p:txBody>
      </p:sp>
      <p:sp>
        <p:nvSpPr>
          <p:cNvPr id="7" name="吹き出し: 角を丸めた四角形 6">
            <a:extLst>
              <a:ext uri="{FF2B5EF4-FFF2-40B4-BE49-F238E27FC236}">
                <a16:creationId xmlns:a16="http://schemas.microsoft.com/office/drawing/2014/main" id="{79D5C9C9-95D3-CF01-4184-1BA29F45479C}"/>
              </a:ext>
            </a:extLst>
          </p:cNvPr>
          <p:cNvSpPr/>
          <p:nvPr/>
        </p:nvSpPr>
        <p:spPr>
          <a:xfrm rot="836043">
            <a:off x="9061406" y="2580678"/>
            <a:ext cx="2655019" cy="773314"/>
          </a:xfrm>
          <a:prstGeom prst="wedgeRoundRectCallout">
            <a:avLst>
              <a:gd name="adj1" fmla="val -48500"/>
              <a:gd name="adj2" fmla="val 102258"/>
              <a:gd name="adj3" fmla="val 16667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>
                <a:latin typeface="+mn-ea"/>
              </a:rPr>
              <a:t>80%</a:t>
            </a:r>
            <a:r>
              <a:rPr kumimoji="1" lang="ja-JP" altLang="en-US" sz="3200" dirty="0">
                <a:latin typeface="+mn-ea"/>
              </a:rPr>
              <a:t>～</a:t>
            </a:r>
            <a:r>
              <a:rPr kumimoji="1" lang="en-US" altLang="ja-JP" sz="3200" dirty="0">
                <a:latin typeface="+mn-ea"/>
              </a:rPr>
              <a:t>90%</a:t>
            </a:r>
            <a:endParaRPr kumimoji="1" lang="ja-JP" altLang="en-US" sz="32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514102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animBg="1"/>
      <p:bldP spid="5" grpId="0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2049B493-15B4-DEE0-7E64-42BCC9D67A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533" y="634711"/>
            <a:ext cx="5067560" cy="5808666"/>
          </a:xfrm>
          <a:prstGeom prst="rect">
            <a:avLst/>
          </a:prstGeom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90FD181-C7EB-7082-1F26-C6A6AFFC9B4D}"/>
              </a:ext>
            </a:extLst>
          </p:cNvPr>
          <p:cNvSpPr txBox="1"/>
          <p:nvPr/>
        </p:nvSpPr>
        <p:spPr>
          <a:xfrm>
            <a:off x="5875282" y="1620783"/>
            <a:ext cx="495520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dirty="0">
                <a:latin typeface="+mn-ea"/>
              </a:rPr>
              <a:t>きおんが　あがります。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8D03F256-86E6-67EB-3E59-A8A4BE27B60A}"/>
              </a:ext>
            </a:extLst>
          </p:cNvPr>
          <p:cNvSpPr txBox="1"/>
          <p:nvPr/>
        </p:nvSpPr>
        <p:spPr>
          <a:xfrm>
            <a:off x="5875282" y="3810250"/>
            <a:ext cx="575189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dirty="0">
                <a:latin typeface="+mn-ea"/>
              </a:rPr>
              <a:t>きおんが　</a:t>
            </a:r>
            <a:r>
              <a:rPr lang="ja-JP" altLang="en-US" sz="4000" dirty="0">
                <a:latin typeface="+mn-ea"/>
              </a:rPr>
              <a:t>あがる</a:t>
            </a:r>
            <a:r>
              <a:rPr lang="ja-JP" altLang="en-US" sz="4000" dirty="0">
                <a:solidFill>
                  <a:srgbClr val="FF0000"/>
                </a:solidFill>
                <a:latin typeface="+mn-ea"/>
              </a:rPr>
              <a:t>でしょう</a:t>
            </a:r>
            <a:r>
              <a:rPr lang="ja-JP" altLang="en-US" sz="4000" dirty="0">
                <a:latin typeface="+mn-ea"/>
              </a:rPr>
              <a:t>。</a:t>
            </a:r>
            <a:endParaRPr kumimoji="1" lang="en-US" altLang="ja-JP" sz="40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349469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Office テーマ">
  <a:themeElements>
    <a:clrScheme name="マーキー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ユーザー定義 2">
      <a:majorFont>
        <a:latin typeface="UD デジタル 教科書体 NK-B"/>
        <a:ea typeface="UD デジタル 教科書体 NK-B"/>
        <a:cs typeface=""/>
      </a:majorFont>
      <a:minorFont>
        <a:latin typeface="UD デジタル 教科書体 NK-B"/>
        <a:ea typeface="UD デジタル 教科書体 NK-B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98</Words>
  <Application>Microsoft Office PowerPoint</Application>
  <PresentationFormat>ワイド画面</PresentationFormat>
  <Paragraphs>31</Paragraphs>
  <Slides>4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2" baseType="lpstr">
      <vt:lpstr>BIZ UDPゴシック</vt:lpstr>
      <vt:lpstr>Noto Sans JP</vt:lpstr>
      <vt:lpstr>UD デジタル 教科書体 NK-B</vt:lpstr>
      <vt:lpstr>UD デジタル 教科書体 NP-B</vt:lpstr>
      <vt:lpstr>游ゴシック</vt:lpstr>
      <vt:lpstr>Arial</vt:lpstr>
      <vt:lpstr>Open Sans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ニホンゴピース</dc:creator>
  <cp:lastModifiedBy>ニホンゴピース</cp:lastModifiedBy>
  <cp:revision>3</cp:revision>
  <dcterms:created xsi:type="dcterms:W3CDTF">2024-05-05T08:55:25Z</dcterms:created>
  <dcterms:modified xsi:type="dcterms:W3CDTF">2025-08-28T00:55:46Z</dcterms:modified>
</cp:coreProperties>
</file>