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67" r:id="rId2"/>
    <p:sldId id="459" r:id="rId3"/>
    <p:sldId id="466" r:id="rId4"/>
    <p:sldId id="41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679" autoAdjust="0"/>
  </p:normalViewPr>
  <p:slideViewPr>
    <p:cSldViewPr snapToGrid="0">
      <p:cViewPr varScale="1">
        <p:scale>
          <a:sx n="62" d="100"/>
          <a:sy n="62" d="100"/>
        </p:scale>
        <p:origin x="79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59562-86F6-4663-97CB-409873AF9297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C63FC-7976-45E9-9504-5C783F052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10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You’</a:t>
            </a:r>
            <a:r>
              <a:rPr kumimoji="1" lang="ja-JP" altLang="en-US" dirty="0"/>
              <a:t>ｄ　</a:t>
            </a:r>
            <a:r>
              <a:rPr kumimoji="1" lang="en-US" altLang="ja-JP" dirty="0"/>
              <a:t>better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658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137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34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6FFEE-F498-22E1-0D43-731EAA8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68554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D1A628-4FE8-468C-9194-1042A00B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896E2-79E6-4B6B-864B-3F772C15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93888F-E8CD-4034-847C-F5CF4F9F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13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37A74-6C06-6FA0-2CFC-9D8CD9530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77131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angoal.com/documents/L31-%E2%80%93-2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171E5FC-8A14-7283-1D7F-3BCD500AED37}"/>
              </a:ext>
            </a:extLst>
          </p:cNvPr>
          <p:cNvSpPr/>
          <p:nvPr/>
        </p:nvSpPr>
        <p:spPr>
          <a:xfrm>
            <a:off x="404827" y="1202867"/>
            <a:ext cx="11366090" cy="27432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CE1CB5-D304-47EF-943E-3A55A7969131}"/>
              </a:ext>
            </a:extLst>
          </p:cNvPr>
          <p:cNvSpPr txBox="1"/>
          <p:nvPr/>
        </p:nvSpPr>
        <p:spPr>
          <a:xfrm>
            <a:off x="1457135" y="1569876"/>
            <a:ext cx="211788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たけい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125B52-D9A2-4BAE-AB53-BDA5B5D7838B}"/>
              </a:ext>
            </a:extLst>
          </p:cNvPr>
          <p:cNvSpPr txBox="1"/>
          <p:nvPr/>
        </p:nvSpPr>
        <p:spPr>
          <a:xfrm>
            <a:off x="6352260" y="2139263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+mj-ea"/>
                <a:ea typeface="+mj-ea"/>
              </a:rPr>
              <a:t>+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17173A-506F-49DB-B8E2-98EE481CE849}"/>
              </a:ext>
            </a:extLst>
          </p:cNvPr>
          <p:cNvSpPr txBox="1"/>
          <p:nvPr/>
        </p:nvSpPr>
        <p:spPr>
          <a:xfrm>
            <a:off x="7420304" y="1985374"/>
            <a:ext cx="3743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ほうがいい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3FD6C1-B4D1-4EEC-8CAD-081BD6EEE58F}"/>
              </a:ext>
            </a:extLst>
          </p:cNvPr>
          <p:cNvSpPr txBox="1"/>
          <p:nvPr/>
        </p:nvSpPr>
        <p:spPr>
          <a:xfrm>
            <a:off x="3795257" y="1965066"/>
            <a:ext cx="2068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+mj-ea"/>
                <a:ea typeface="+mj-ea"/>
              </a:rPr>
              <a:t>どうし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31E316-967E-0665-40EB-1C189479159A}"/>
              </a:ext>
            </a:extLst>
          </p:cNvPr>
          <p:cNvSpPr txBox="1"/>
          <p:nvPr/>
        </p:nvSpPr>
        <p:spPr>
          <a:xfrm>
            <a:off x="817934" y="2661936"/>
            <a:ext cx="2792752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ないけい</a:t>
            </a:r>
          </a:p>
        </p:txBody>
      </p:sp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658380AD-C946-D83F-D9E5-596462D6BBC9}"/>
              </a:ext>
            </a:extLst>
          </p:cNvPr>
          <p:cNvSpPr/>
          <p:nvPr/>
        </p:nvSpPr>
        <p:spPr>
          <a:xfrm>
            <a:off x="9546433" y="815475"/>
            <a:ext cx="1828800" cy="1015663"/>
          </a:xfrm>
          <a:prstGeom prst="wedgeEllipseCallout">
            <a:avLst>
              <a:gd name="adj1" fmla="val -34086"/>
              <a:gd name="adj2" fmla="val 6033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333333"/>
                </a:solidFill>
                <a:highlight>
                  <a:srgbClr val="FFFFFF"/>
                </a:highlight>
                <a:latin typeface="+mj-ea"/>
                <a:ea typeface="+mj-ea"/>
              </a:rPr>
              <a:t>ちゅうこく</a:t>
            </a:r>
            <a:endParaRPr lang="en-US" altLang="ja-JP" b="1" dirty="0">
              <a:solidFill>
                <a:srgbClr val="333333"/>
              </a:solidFill>
              <a:highlight>
                <a:srgbClr val="FFFFFF"/>
              </a:highlight>
              <a:latin typeface="+mj-ea"/>
              <a:ea typeface="+mj-ea"/>
            </a:endParaRPr>
          </a:p>
          <a:p>
            <a:pPr algn="ctr"/>
            <a:r>
              <a:rPr lang="en-US" altLang="ja-JP" b="1" dirty="0">
                <a:solidFill>
                  <a:srgbClr val="333333"/>
                </a:solidFill>
                <a:highlight>
                  <a:srgbClr val="FFFFFF"/>
                </a:highlight>
                <a:latin typeface="+mj-ea"/>
                <a:ea typeface="+mj-ea"/>
              </a:rPr>
              <a:t>warning</a:t>
            </a:r>
            <a:endParaRPr lang="ja-JP" altLang="en-US" b="1" dirty="0">
              <a:solidFill>
                <a:srgbClr val="333333"/>
              </a:solidFill>
              <a:highlight>
                <a:srgbClr val="FFFFFF"/>
              </a:highlight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C63E33-7D5C-9F95-7E88-2D24905C0F64}"/>
              </a:ext>
            </a:extLst>
          </p:cNvPr>
          <p:cNvSpPr txBox="1"/>
          <p:nvPr/>
        </p:nvSpPr>
        <p:spPr>
          <a:xfrm>
            <a:off x="3678398" y="196551"/>
            <a:ext cx="481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j-ea"/>
                <a:ea typeface="+mj-ea"/>
              </a:rPr>
              <a:t>アドバイス（</a:t>
            </a:r>
            <a:r>
              <a:rPr kumimoji="1" lang="en-US" altLang="ja-JP" sz="4000" dirty="0">
                <a:latin typeface="+mj-ea"/>
                <a:ea typeface="+mj-ea"/>
              </a:rPr>
              <a:t>advice</a:t>
            </a:r>
            <a:r>
              <a:rPr kumimoji="1" lang="ja-JP" altLang="en-US" sz="4000" dirty="0">
                <a:latin typeface="+mj-ea"/>
                <a:ea typeface="+mj-ea"/>
              </a:rPr>
              <a:t>）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55754E03-3866-7C5A-DB12-8934022235E3}"/>
              </a:ext>
            </a:extLst>
          </p:cNvPr>
          <p:cNvSpPr/>
          <p:nvPr/>
        </p:nvSpPr>
        <p:spPr>
          <a:xfrm>
            <a:off x="412955" y="4283532"/>
            <a:ext cx="11366090" cy="24182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1A40F07-BAD8-EDE6-77D8-BD9F72DCCB24}"/>
              </a:ext>
            </a:extLst>
          </p:cNvPr>
          <p:cNvSpPr txBox="1"/>
          <p:nvPr/>
        </p:nvSpPr>
        <p:spPr>
          <a:xfrm>
            <a:off x="826062" y="5051356"/>
            <a:ext cx="211788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たけい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2EE1FC9-1CF4-D1CF-BB6A-417615D37627}"/>
              </a:ext>
            </a:extLst>
          </p:cNvPr>
          <p:cNvSpPr txBox="1"/>
          <p:nvPr/>
        </p:nvSpPr>
        <p:spPr>
          <a:xfrm>
            <a:off x="6554280" y="5145203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+mj-ea"/>
                <a:ea typeface="+mj-ea"/>
              </a:rPr>
              <a:t>+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E1C5595-0A6E-C6FA-5D3B-8C1C6440ACDC}"/>
              </a:ext>
            </a:extLst>
          </p:cNvPr>
          <p:cNvSpPr txBox="1"/>
          <p:nvPr/>
        </p:nvSpPr>
        <p:spPr>
          <a:xfrm>
            <a:off x="7447474" y="4959024"/>
            <a:ext cx="3773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いいですよ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E9953F9-140B-0B09-F916-723640B030BA}"/>
              </a:ext>
            </a:extLst>
          </p:cNvPr>
          <p:cNvSpPr txBox="1"/>
          <p:nvPr/>
        </p:nvSpPr>
        <p:spPr>
          <a:xfrm>
            <a:off x="3046542" y="4991314"/>
            <a:ext cx="2068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+mj-ea"/>
                <a:ea typeface="+mj-ea"/>
              </a:rPr>
              <a:t>どうし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BD0E3B2-5E7F-1931-6273-13F63CCB4675}"/>
              </a:ext>
            </a:extLst>
          </p:cNvPr>
          <p:cNvSpPr txBox="1"/>
          <p:nvPr/>
        </p:nvSpPr>
        <p:spPr>
          <a:xfrm>
            <a:off x="5661087" y="495902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ら</a:t>
            </a:r>
          </a:p>
        </p:txBody>
      </p:sp>
      <p:sp>
        <p:nvSpPr>
          <p:cNvPr id="17" name="吹き出し: 円形 16">
            <a:extLst>
              <a:ext uri="{FF2B5EF4-FFF2-40B4-BE49-F238E27FC236}">
                <a16:creationId xmlns:a16="http://schemas.microsoft.com/office/drawing/2014/main" id="{A808DD72-3484-750A-D10F-C706957A48F2}"/>
              </a:ext>
            </a:extLst>
          </p:cNvPr>
          <p:cNvSpPr/>
          <p:nvPr/>
        </p:nvSpPr>
        <p:spPr>
          <a:xfrm>
            <a:off x="9839164" y="3775700"/>
            <a:ext cx="1828800" cy="1015663"/>
          </a:xfrm>
          <a:prstGeom prst="wedgeEllipseCallout">
            <a:avLst>
              <a:gd name="adj1" fmla="val -37098"/>
              <a:gd name="adj2" fmla="val 6033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j-ea"/>
                <a:ea typeface="+mj-ea"/>
              </a:rPr>
              <a:t>ていあん</a:t>
            </a:r>
            <a:r>
              <a:rPr lang="en-US" altLang="ja-JP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j-ea"/>
                <a:ea typeface="+mj-ea"/>
              </a:rPr>
              <a:t>proposal</a:t>
            </a:r>
            <a:endParaRPr kumimoji="1"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164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EEEACD2-C509-499C-8778-EAB919412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16" y="184538"/>
            <a:ext cx="4471418" cy="35258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1FDBF6A-3EFB-4155-8533-142A61448608}"/>
              </a:ext>
            </a:extLst>
          </p:cNvPr>
          <p:cNvSpPr txBox="1"/>
          <p:nvPr/>
        </p:nvSpPr>
        <p:spPr>
          <a:xfrm>
            <a:off x="5187141" y="1351566"/>
            <a:ext cx="6000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昼から　雨が降ります。</a:t>
            </a:r>
            <a:endParaRPr kumimoji="1" lang="ja-JP" altLang="en-US" sz="4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1BECCBB-4664-40DB-AEDF-4190AD4D557C}"/>
              </a:ext>
            </a:extLst>
          </p:cNvPr>
          <p:cNvSpPr txBox="1"/>
          <p:nvPr/>
        </p:nvSpPr>
        <p:spPr>
          <a:xfrm>
            <a:off x="5267151" y="113439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ひる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9F3F41E-4EDB-400E-9C03-49503FF018AF}"/>
              </a:ext>
            </a:extLst>
          </p:cNvPr>
          <p:cNvSpPr txBox="1"/>
          <p:nvPr/>
        </p:nvSpPr>
        <p:spPr>
          <a:xfrm>
            <a:off x="7294071" y="114975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B4079C5-38D9-4640-B83C-86346D51BFC7}"/>
              </a:ext>
            </a:extLst>
          </p:cNvPr>
          <p:cNvSpPr txBox="1"/>
          <p:nvPr/>
        </p:nvSpPr>
        <p:spPr>
          <a:xfrm>
            <a:off x="8600901" y="1123145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ふ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B6730B3-051D-4294-A6ED-2B93E3D21180}"/>
              </a:ext>
            </a:extLst>
          </p:cNvPr>
          <p:cNvSpPr txBox="1"/>
          <p:nvPr/>
        </p:nvSpPr>
        <p:spPr>
          <a:xfrm>
            <a:off x="1523519" y="5197559"/>
            <a:ext cx="9732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窓を　閉めて　学校へ行っ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9EE722F-9E54-42A6-8528-558C60E2396E}"/>
              </a:ext>
            </a:extLst>
          </p:cNvPr>
          <p:cNvSpPr txBox="1"/>
          <p:nvPr/>
        </p:nvSpPr>
        <p:spPr>
          <a:xfrm>
            <a:off x="2663102" y="4354872"/>
            <a:ext cx="780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傘を　持っていっ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40B5ECB-32FE-427A-AD95-03119BC0B27F}"/>
              </a:ext>
            </a:extLst>
          </p:cNvPr>
          <p:cNvSpPr txBox="1"/>
          <p:nvPr/>
        </p:nvSpPr>
        <p:spPr>
          <a:xfrm>
            <a:off x="2911720" y="6021520"/>
            <a:ext cx="6955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洗濯を　しない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5A4B983-F23C-4B0C-B8C0-1F7A8FFD75F8}"/>
              </a:ext>
            </a:extLst>
          </p:cNvPr>
          <p:cNvSpPr txBox="1"/>
          <p:nvPr/>
        </p:nvSpPr>
        <p:spPr>
          <a:xfrm>
            <a:off x="2703088" y="417850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かさ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620731-565D-43B2-84BE-68C262B6837C}"/>
              </a:ext>
            </a:extLst>
          </p:cNvPr>
          <p:cNvSpPr txBox="1"/>
          <p:nvPr/>
        </p:nvSpPr>
        <p:spPr>
          <a:xfrm>
            <a:off x="4045680" y="4153464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4270B1E-A67C-4A31-B606-A3285B63AF71}"/>
              </a:ext>
            </a:extLst>
          </p:cNvPr>
          <p:cNvSpPr txBox="1"/>
          <p:nvPr/>
        </p:nvSpPr>
        <p:spPr>
          <a:xfrm>
            <a:off x="1560423" y="5012893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まど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DC760D1-44CD-45AD-AEAE-ECA69806EEEC}"/>
              </a:ext>
            </a:extLst>
          </p:cNvPr>
          <p:cNvSpPr txBox="1"/>
          <p:nvPr/>
        </p:nvSpPr>
        <p:spPr>
          <a:xfrm>
            <a:off x="2917083" y="5018333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FDCDA98-F011-4274-A38A-8E9DE8458DFF}"/>
              </a:ext>
            </a:extLst>
          </p:cNvPr>
          <p:cNvSpPr txBox="1"/>
          <p:nvPr/>
        </p:nvSpPr>
        <p:spPr>
          <a:xfrm>
            <a:off x="4594839" y="5001463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がっこう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9193CC4-34DE-4FD5-8DFB-E5553BA82F01}"/>
              </a:ext>
            </a:extLst>
          </p:cNvPr>
          <p:cNvSpPr txBox="1"/>
          <p:nvPr/>
        </p:nvSpPr>
        <p:spPr>
          <a:xfrm>
            <a:off x="6136459" y="5020385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BA9BFE3-6C08-4FFF-80F6-545C02BF0185}"/>
              </a:ext>
            </a:extLst>
          </p:cNvPr>
          <p:cNvSpPr txBox="1"/>
          <p:nvPr/>
        </p:nvSpPr>
        <p:spPr>
          <a:xfrm>
            <a:off x="3044107" y="583064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せんたく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39A1CB1-F025-4C07-98DE-CF890A83E6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55" y="118617"/>
            <a:ext cx="4502109" cy="410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01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4" grpId="0"/>
      <p:bldP spid="35" grpId="0"/>
      <p:bldP spid="21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D8FB8C-87AF-4BA6-04B7-2F9714FF74B4}"/>
              </a:ext>
            </a:extLst>
          </p:cNvPr>
          <p:cNvSpPr/>
          <p:nvPr/>
        </p:nvSpPr>
        <p:spPr>
          <a:xfrm>
            <a:off x="3707477" y="4675908"/>
            <a:ext cx="2177934" cy="523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F17629-D810-DAD8-3AF6-389E04F6ADB5}"/>
              </a:ext>
            </a:extLst>
          </p:cNvPr>
          <p:cNvSpPr txBox="1"/>
          <p:nvPr/>
        </p:nvSpPr>
        <p:spPr>
          <a:xfrm>
            <a:off x="4959414" y="4815838"/>
            <a:ext cx="69123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うちに　かえった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ほうが　いいですよ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。</a:t>
            </a:r>
            <a:b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ねた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ほうが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　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いいですよ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。</a:t>
            </a:r>
            <a:b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休んだ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ほうが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　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いいですよ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。</a:t>
            </a:r>
            <a:b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むりを　しない</a:t>
            </a:r>
            <a:r>
              <a:rPr lang="ja-JP" altLang="en-US" sz="2800" i="0" u="none" strike="noStrike" dirty="0">
                <a:solidFill>
                  <a:srgbClr val="FF0000"/>
                </a:solidFill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ほうが　いいですよ</a:t>
            </a:r>
            <a:r>
              <a:rPr lang="ja-JP" altLang="en-US" sz="2800" i="0" u="none" strike="noStrike" dirty="0">
                <a:effectLst/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。</a:t>
            </a:r>
            <a:endParaRPr kumimoji="1" lang="ja-JP" altLang="en-US" sz="2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pic>
        <p:nvPicPr>
          <p:cNvPr id="1026" name="Picture 2" descr="過労死のイラスト（白衣）">
            <a:extLst>
              <a:ext uri="{FF2B5EF4-FFF2-40B4-BE49-F238E27FC236}">
                <a16:creationId xmlns:a16="http://schemas.microsoft.com/office/drawing/2014/main" id="{C2BBB6CB-51F3-CC0E-817D-D8B9E2FD8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965" y="261760"/>
            <a:ext cx="4578534" cy="426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1E83F09-B325-800B-6710-C1559A45D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786544" y="2035699"/>
            <a:ext cx="3009900" cy="3810000"/>
          </a:xfrm>
          <a:prstGeom prst="rect">
            <a:avLst/>
          </a:prstGeom>
        </p:spPr>
      </p:pic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22CEED84-0C8D-4650-26B4-6D54C8B3B933}"/>
              </a:ext>
            </a:extLst>
          </p:cNvPr>
          <p:cNvSpPr/>
          <p:nvPr/>
        </p:nvSpPr>
        <p:spPr>
          <a:xfrm>
            <a:off x="697577" y="383177"/>
            <a:ext cx="2454926" cy="1652522"/>
          </a:xfrm>
          <a:prstGeom prst="wedgeEllipseCallout">
            <a:avLst>
              <a:gd name="adj1" fmla="val 47728"/>
              <a:gd name="adj2" fmla="val 5899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130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4048D-514A-2FDC-7436-E7F5019B3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0D9753-D56A-F1F1-DEB0-B33862E11304}"/>
              </a:ext>
            </a:extLst>
          </p:cNvPr>
          <p:cNvSpPr txBox="1"/>
          <p:nvPr/>
        </p:nvSpPr>
        <p:spPr>
          <a:xfrm>
            <a:off x="790709" y="298044"/>
            <a:ext cx="10923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srgbClr val="333333"/>
                </a:solidFill>
                <a:latin typeface="+mj-ea"/>
                <a:ea typeface="+mj-ea"/>
              </a:rPr>
              <a:t>★ともだちが　けっこんします。　なにを　あげますか。</a:t>
            </a:r>
            <a:endParaRPr lang="en-US" altLang="ja-JP" sz="3600" dirty="0">
              <a:solidFill>
                <a:srgbClr val="333333"/>
              </a:solidFill>
              <a:latin typeface="+mj-ea"/>
              <a:ea typeface="+mj-ea"/>
            </a:endParaRPr>
          </a:p>
          <a:p>
            <a:pPr algn="r"/>
            <a:r>
              <a:rPr lang="ja-JP" altLang="en-US" sz="3600" dirty="0">
                <a:latin typeface="+mj-ea"/>
                <a:ea typeface="+mj-ea"/>
              </a:rPr>
              <a:t>（とけい）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590041-3B55-AFA4-49EC-DD8C7D44C8F5}"/>
              </a:ext>
            </a:extLst>
          </p:cNvPr>
          <p:cNvSpPr txBox="1"/>
          <p:nvPr/>
        </p:nvSpPr>
        <p:spPr>
          <a:xfrm>
            <a:off x="4371090" y="2186441"/>
            <a:ext cx="7085594" cy="1502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ともだちが　けっこんするんですが、</a:t>
            </a:r>
            <a:endParaRPr lang="en-US" altLang="ja-JP" sz="3200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　　　　　　　なにを　あげたら　いいですか。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FCEFA67-17B5-9510-78E9-6DF21006DEE6}"/>
              </a:ext>
            </a:extLst>
          </p:cNvPr>
          <p:cNvSpPr txBox="1"/>
          <p:nvPr/>
        </p:nvSpPr>
        <p:spPr>
          <a:xfrm>
            <a:off x="5414386" y="5109929"/>
            <a:ext cx="5747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とけいを　あげたら　いいですよ。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AF821E26-1626-AF2B-F955-9C345F0A4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22" y="1424597"/>
            <a:ext cx="3896454" cy="5135359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A0F4B37-F44E-7226-90AF-3DD97C97DD3C}"/>
              </a:ext>
            </a:extLst>
          </p:cNvPr>
          <p:cNvSpPr txBox="1"/>
          <p:nvPr/>
        </p:nvSpPr>
        <p:spPr>
          <a:xfrm>
            <a:off x="3886662" y="2323755"/>
            <a:ext cx="524503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j-ea"/>
                <a:ea typeface="+mj-ea"/>
              </a:rPr>
              <a:t>Q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FE8CD83-FE1F-26B7-1A69-356C86151548}"/>
              </a:ext>
            </a:extLst>
          </p:cNvPr>
          <p:cNvSpPr txBox="1"/>
          <p:nvPr/>
        </p:nvSpPr>
        <p:spPr>
          <a:xfrm>
            <a:off x="4963622" y="5109930"/>
            <a:ext cx="481222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j-ea"/>
                <a:ea typeface="+mj-ea"/>
              </a:rPr>
              <a:t>A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542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ユーザー定義 2">
      <a:majorFont>
        <a:latin typeface="UD デジタル 教科書体 NK-B"/>
        <a:ea typeface="UD デジタル 教科書体 NK-B"/>
        <a:cs typeface=""/>
      </a:majorFont>
      <a:minorFont>
        <a:latin typeface="UD デジタル 教科書体 NK-B"/>
        <a:ea typeface="UD デジタル 教科書体 NK-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149</Words>
  <Application>Microsoft Office PowerPoint</Application>
  <PresentationFormat>ワイド画面</PresentationFormat>
  <Paragraphs>40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UD デジタル 教科書体 N-B</vt:lpstr>
      <vt:lpstr>UD デジタル 教科書体 NK-B</vt:lpstr>
      <vt:lpstr>UD デジタル 教科書体 NK-R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ニホンゴピース</dc:creator>
  <cp:lastModifiedBy>ニホンゴピース</cp:lastModifiedBy>
  <cp:revision>4</cp:revision>
  <cp:lastPrinted>2024-10-14T08:41:51Z</cp:lastPrinted>
  <dcterms:created xsi:type="dcterms:W3CDTF">2024-05-05T08:55:25Z</dcterms:created>
  <dcterms:modified xsi:type="dcterms:W3CDTF">2024-10-14T08:42:29Z</dcterms:modified>
</cp:coreProperties>
</file>