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56" r:id="rId3"/>
    <p:sldId id="275" r:id="rId4"/>
    <p:sldId id="277" r:id="rId5"/>
    <p:sldId id="278" r:id="rId6"/>
    <p:sldId id="279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51" d="100"/>
          <a:sy n="51" d="100"/>
        </p:scale>
        <p:origin x="52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四角形: 対角を丸める 3">
            <a:extLst>
              <a:ext uri="{FF2B5EF4-FFF2-40B4-BE49-F238E27FC236}">
                <a16:creationId xmlns:a16="http://schemas.microsoft.com/office/drawing/2014/main" id="{4BDA9A16-5D39-5A97-C878-7335E702BD08}"/>
              </a:ext>
            </a:extLst>
          </p:cNvPr>
          <p:cNvSpPr/>
          <p:nvPr/>
        </p:nvSpPr>
        <p:spPr>
          <a:xfrm>
            <a:off x="1232262" y="1489164"/>
            <a:ext cx="9727475" cy="3361509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D158ADB3-1B3A-854B-F35E-4E03BD09C62C}"/>
              </a:ext>
            </a:extLst>
          </p:cNvPr>
          <p:cNvCxnSpPr>
            <a:cxnSpLocks/>
          </p:cNvCxnSpPr>
          <p:nvPr/>
        </p:nvCxnSpPr>
        <p:spPr>
          <a:xfrm>
            <a:off x="2519004" y="3180726"/>
            <a:ext cx="2635134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E37A6E47-9D2F-630E-FFF8-4915C47085B7}"/>
              </a:ext>
            </a:extLst>
          </p:cNvPr>
          <p:cNvSpPr txBox="1"/>
          <p:nvPr/>
        </p:nvSpPr>
        <p:spPr>
          <a:xfrm>
            <a:off x="2822096" y="2511277"/>
            <a:ext cx="1255086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ja-JP" altLang="en-US" sz="3200" dirty="0">
                <a:solidFill>
                  <a:schemeClr val="accent1"/>
                </a:solidFill>
                <a:latin typeface="+mn-ea"/>
              </a:rPr>
              <a:t>た</a:t>
            </a:r>
            <a:r>
              <a:rPr lang="ja-JP" altLang="en-US" sz="3200" dirty="0">
                <a:solidFill>
                  <a:schemeClr val="accent1"/>
                </a:solidFill>
                <a:latin typeface="+mn-ea"/>
              </a:rPr>
              <a:t>形</a:t>
            </a:r>
            <a:endParaRPr kumimoji="1" lang="en-US" altLang="ja-JP" sz="32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625B15B-E28F-933D-68F5-3363F337E3BC}"/>
              </a:ext>
            </a:extLst>
          </p:cNvPr>
          <p:cNvSpPr txBox="1"/>
          <p:nvPr/>
        </p:nvSpPr>
        <p:spPr>
          <a:xfrm>
            <a:off x="4077182" y="2426603"/>
            <a:ext cx="6639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5400" dirty="0">
                <a:ea typeface="BIZ UDPゴシック" panose="020B0400000000000000" pitchFamily="50" charset="-128"/>
                <a:cs typeface="Arial" panose="020B0604020202020204" pitchFamily="34" charset="0"/>
              </a:rPr>
              <a:t>V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379015EC-2B4B-3C93-7101-789FDA73AEE0}"/>
              </a:ext>
            </a:extLst>
          </p:cNvPr>
          <p:cNvSpPr txBox="1"/>
          <p:nvPr/>
        </p:nvSpPr>
        <p:spPr>
          <a:xfrm>
            <a:off x="5108447" y="2334270"/>
            <a:ext cx="80983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6000" dirty="0">
                <a:solidFill>
                  <a:srgbClr val="FF0000"/>
                </a:solidFill>
                <a:latin typeface="+mn-ea"/>
              </a:rPr>
              <a:t>ら</a:t>
            </a:r>
          </a:p>
        </p:txBody>
      </p: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01845504-CDCE-C14E-7D78-8DDE89A1C44E}"/>
              </a:ext>
            </a:extLst>
          </p:cNvPr>
          <p:cNvCxnSpPr>
            <a:cxnSpLocks/>
          </p:cNvCxnSpPr>
          <p:nvPr/>
        </p:nvCxnSpPr>
        <p:spPr>
          <a:xfrm>
            <a:off x="6410013" y="3169919"/>
            <a:ext cx="3927061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32C1B0F-D2B4-E317-8E2A-1DB07D649555}"/>
              </a:ext>
            </a:extLst>
          </p:cNvPr>
          <p:cNvSpPr txBox="1"/>
          <p:nvPr/>
        </p:nvSpPr>
        <p:spPr>
          <a:xfrm>
            <a:off x="2461727" y="3892518"/>
            <a:ext cx="27446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>
                <a:solidFill>
                  <a:srgbClr val="FF0000"/>
                </a:solidFill>
                <a:ea typeface="BIZ UDPゴシック" panose="020B0400000000000000" pitchFamily="50" charset="-128"/>
              </a:rPr>
              <a:t>100</a:t>
            </a:r>
            <a:r>
              <a:rPr kumimoji="1" lang="ja-JP" altLang="en-US" sz="3200" dirty="0">
                <a:solidFill>
                  <a:srgbClr val="FF0000"/>
                </a:solidFill>
                <a:ea typeface="BIZ UDPゴシック" panose="020B0400000000000000" pitchFamily="50" charset="-128"/>
              </a:rPr>
              <a:t>％　</a:t>
            </a:r>
            <a:r>
              <a:rPr lang="en-US" altLang="ja-JP" sz="3200" dirty="0">
                <a:solidFill>
                  <a:srgbClr val="FF0000"/>
                </a:solidFill>
                <a:ea typeface="BIZ UDPゴシック" panose="020B0400000000000000" pitchFamily="50" charset="-128"/>
              </a:rPr>
              <a:t>past</a:t>
            </a:r>
            <a:endParaRPr kumimoji="1" lang="ja-JP" altLang="en-US" sz="3200" dirty="0">
              <a:solidFill>
                <a:srgbClr val="FF0000"/>
              </a:solidFill>
              <a:ea typeface="BIZ UDPゴシック" panose="020B0400000000000000" pitchFamily="50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38EA1AB1-B662-C90F-6D68-F61729341C16}"/>
              </a:ext>
            </a:extLst>
          </p:cNvPr>
          <p:cNvSpPr txBox="1"/>
          <p:nvPr/>
        </p:nvSpPr>
        <p:spPr>
          <a:xfrm>
            <a:off x="6485045" y="3892518"/>
            <a:ext cx="37769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>
                <a:solidFill>
                  <a:srgbClr val="FF0000"/>
                </a:solidFill>
                <a:ea typeface="BIZ UDPゴシック" panose="020B0400000000000000" pitchFamily="50" charset="-128"/>
              </a:rPr>
              <a:t>100</a:t>
            </a:r>
            <a:r>
              <a:rPr kumimoji="1" lang="ja-JP" altLang="en-US" sz="3200" dirty="0">
                <a:solidFill>
                  <a:srgbClr val="FF0000"/>
                </a:solidFill>
                <a:ea typeface="BIZ UDPゴシック" panose="020B0400000000000000" pitchFamily="50" charset="-128"/>
              </a:rPr>
              <a:t>％　</a:t>
            </a:r>
            <a:r>
              <a:rPr kumimoji="1" lang="en-US" altLang="ja-JP" sz="3200" dirty="0">
                <a:solidFill>
                  <a:srgbClr val="FF0000"/>
                </a:solidFill>
                <a:ea typeface="BIZ UDPゴシック" panose="020B0400000000000000" pitchFamily="50" charset="-128"/>
              </a:rPr>
              <a:t>not</a:t>
            </a:r>
            <a:r>
              <a:rPr kumimoji="1" lang="ja-JP" altLang="en-US" sz="3200" dirty="0">
                <a:solidFill>
                  <a:srgbClr val="FF0000"/>
                </a:solidFill>
                <a:ea typeface="BIZ UDPゴシック" panose="020B0400000000000000" pitchFamily="50" charset="-128"/>
              </a:rPr>
              <a:t>　</a:t>
            </a:r>
            <a:r>
              <a:rPr lang="en-US" altLang="ja-JP" sz="3200" dirty="0">
                <a:solidFill>
                  <a:srgbClr val="FF0000"/>
                </a:solidFill>
                <a:ea typeface="BIZ UDPゴシック" panose="020B0400000000000000" pitchFamily="50" charset="-128"/>
              </a:rPr>
              <a:t>past</a:t>
            </a:r>
            <a:endParaRPr kumimoji="1" lang="ja-JP" altLang="en-US" sz="3200" dirty="0">
              <a:solidFill>
                <a:srgbClr val="FF0000"/>
              </a:solidFill>
              <a:ea typeface="BIZ UDPゴシック" panose="020B0400000000000000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67B873DE-5B2F-F9FE-84B9-531407B7E897}"/>
              </a:ext>
            </a:extLst>
          </p:cNvPr>
          <p:cNvSpPr txBox="1"/>
          <p:nvPr/>
        </p:nvSpPr>
        <p:spPr>
          <a:xfrm>
            <a:off x="3595960" y="3269633"/>
            <a:ext cx="481222" cy="58477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3200" dirty="0"/>
              <a:t>A</a:t>
            </a:r>
            <a:endParaRPr kumimoji="1" lang="ja-JP" altLang="en-US" sz="3200" dirty="0"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00B80166-F0ED-9230-9D0B-667F77AFDDD9}"/>
              </a:ext>
            </a:extLst>
          </p:cNvPr>
          <p:cNvSpPr txBox="1"/>
          <p:nvPr/>
        </p:nvSpPr>
        <p:spPr>
          <a:xfrm>
            <a:off x="8165599" y="3269632"/>
            <a:ext cx="490840" cy="584775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3200" dirty="0"/>
              <a:t>B</a:t>
            </a:r>
            <a:endParaRPr kumimoji="1" lang="ja-JP" altLang="en-US" sz="3200" dirty="0"/>
          </a:p>
        </p:txBody>
      </p:sp>
      <p:sp>
        <p:nvSpPr>
          <p:cNvPr id="17" name="吹き出し: 円形 16">
            <a:extLst>
              <a:ext uri="{FF2B5EF4-FFF2-40B4-BE49-F238E27FC236}">
                <a16:creationId xmlns:a16="http://schemas.microsoft.com/office/drawing/2014/main" id="{85FC614B-FCE9-ABEC-B521-6590D6C41323}"/>
              </a:ext>
            </a:extLst>
          </p:cNvPr>
          <p:cNvSpPr/>
          <p:nvPr/>
        </p:nvSpPr>
        <p:spPr>
          <a:xfrm flipH="1">
            <a:off x="1841182" y="1011662"/>
            <a:ext cx="1754778" cy="1307669"/>
          </a:xfrm>
          <a:prstGeom prst="wedgeEllipseCallout">
            <a:avLst>
              <a:gd name="adj1" fmla="val -30759"/>
              <a:gd name="adj2" fmla="val 53842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638161EC-B4FD-7D31-6EF9-DA1166E026E4}"/>
              </a:ext>
            </a:extLst>
          </p:cNvPr>
          <p:cNvSpPr txBox="1"/>
          <p:nvPr/>
        </p:nvSpPr>
        <p:spPr>
          <a:xfrm flipH="1">
            <a:off x="2147519" y="1159618"/>
            <a:ext cx="11295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600" dirty="0">
                <a:latin typeface="+mn-ea"/>
              </a:rPr>
              <a:t>もし</a:t>
            </a:r>
            <a:r>
              <a:rPr lang="en-US" altLang="ja-JP" sz="2800" dirty="0">
                <a:latin typeface="+mn-ea"/>
              </a:rPr>
              <a:t>If</a:t>
            </a:r>
            <a:endParaRPr lang="en-US" altLang="ja-JP" sz="36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11655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FBEDB24C-C13D-77AD-E8CD-D08178E2CC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5165" y="1349829"/>
            <a:ext cx="4981836" cy="5429794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C435EA4-5F8C-9A22-9EBF-9BF426324B8B}"/>
              </a:ext>
            </a:extLst>
          </p:cNvPr>
          <p:cNvSpPr txBox="1"/>
          <p:nvPr/>
        </p:nvSpPr>
        <p:spPr>
          <a:xfrm>
            <a:off x="943616" y="359225"/>
            <a:ext cx="590097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お金が たくさんあっ</a:t>
            </a:r>
            <a:r>
              <a:rPr lang="ja-JP" altLang="en-US" sz="4400" dirty="0">
                <a:solidFill>
                  <a:srgbClr val="FF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たら</a:t>
            </a:r>
            <a:endParaRPr kumimoji="1" lang="ja-JP" altLang="en-US" sz="4400" dirty="0">
              <a:solidFill>
                <a:srgbClr val="FF0000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BFE257A4-EA6D-2A84-4881-A9C90D29DA74}"/>
              </a:ext>
            </a:extLst>
          </p:cNvPr>
          <p:cNvSpPr txBox="1"/>
          <p:nvPr/>
        </p:nvSpPr>
        <p:spPr>
          <a:xfrm>
            <a:off x="7042469" y="359224"/>
            <a:ext cx="35621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旅行をします。</a:t>
            </a:r>
            <a:endParaRPr kumimoji="1" lang="ja-JP" altLang="en-US" sz="4400" dirty="0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90542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F23C42BE-3B83-DDF2-2922-5BA82BC5A3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994" y="1181099"/>
            <a:ext cx="4467742" cy="5366657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BA3544B-82B0-9D75-72BC-CBDE9BC38A6A}"/>
              </a:ext>
            </a:extLst>
          </p:cNvPr>
          <p:cNvSpPr txBox="1"/>
          <p:nvPr/>
        </p:nvSpPr>
        <p:spPr>
          <a:xfrm>
            <a:off x="1581186" y="426212"/>
            <a:ext cx="45384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お金が なかっ</a:t>
            </a:r>
            <a:r>
              <a:rPr lang="ja-JP" altLang="en-US" sz="4400" dirty="0">
                <a:solidFill>
                  <a:srgbClr val="FF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たら</a:t>
            </a:r>
            <a:endParaRPr kumimoji="1" lang="ja-JP" altLang="en-US" sz="4400" dirty="0">
              <a:solidFill>
                <a:srgbClr val="FF0000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AC1E4CE-313D-98DA-884B-86BBA2798522}"/>
              </a:ext>
            </a:extLst>
          </p:cNvPr>
          <p:cNvSpPr txBox="1"/>
          <p:nvPr/>
        </p:nvSpPr>
        <p:spPr>
          <a:xfrm>
            <a:off x="2145438" y="213941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かね</a:t>
            </a:r>
            <a:endParaRPr kumimoji="1" lang="ja-JP" altLang="en-US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DE92318-479A-3400-9245-D9281286BFB1}"/>
              </a:ext>
            </a:extLst>
          </p:cNvPr>
          <p:cNvSpPr txBox="1"/>
          <p:nvPr/>
        </p:nvSpPr>
        <p:spPr>
          <a:xfrm>
            <a:off x="6206434" y="404177"/>
            <a:ext cx="48654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アルバイトをします。</a:t>
            </a:r>
            <a:endParaRPr kumimoji="1" lang="ja-JP" altLang="en-US" sz="4400" dirty="0">
              <a:solidFill>
                <a:srgbClr val="FF0000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04230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4B599F7A-B8DE-82E0-7328-614B3A31505B}"/>
              </a:ext>
            </a:extLst>
          </p:cNvPr>
          <p:cNvSpPr txBox="1"/>
          <p:nvPr/>
        </p:nvSpPr>
        <p:spPr>
          <a:xfrm>
            <a:off x="3391443" y="415732"/>
            <a:ext cx="49744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dirty="0">
                <a:latin typeface="+mn-ea"/>
              </a:rPr>
              <a:t>安</a:t>
            </a:r>
            <a:r>
              <a:rPr lang="ja-JP" altLang="en-US" sz="4000" dirty="0">
                <a:solidFill>
                  <a:srgbClr val="FF0000"/>
                </a:solidFill>
                <a:latin typeface="+mn-ea"/>
              </a:rPr>
              <a:t>かったら</a:t>
            </a:r>
            <a:r>
              <a:rPr lang="ja-JP" altLang="en-US" sz="4000" dirty="0">
                <a:latin typeface="+mn-ea"/>
              </a:rPr>
              <a:t>　買います。</a:t>
            </a:r>
            <a:endParaRPr kumimoji="1" lang="ja-JP" altLang="en-US" sz="4000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84032871-295B-58E3-91FE-060AE101607D}"/>
              </a:ext>
            </a:extLst>
          </p:cNvPr>
          <p:cNvSpPr txBox="1"/>
          <p:nvPr/>
        </p:nvSpPr>
        <p:spPr>
          <a:xfrm>
            <a:off x="3528140" y="5738615"/>
            <a:ext cx="49744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dirty="0">
                <a:latin typeface="+mn-ea"/>
              </a:rPr>
              <a:t>高</a:t>
            </a:r>
            <a:r>
              <a:rPr lang="ja-JP" altLang="en-US" sz="4000" dirty="0">
                <a:solidFill>
                  <a:srgbClr val="FF0000"/>
                </a:solidFill>
                <a:latin typeface="+mn-ea"/>
              </a:rPr>
              <a:t>かったら</a:t>
            </a:r>
            <a:r>
              <a:rPr lang="ja-JP" altLang="en-US" sz="4000" dirty="0">
                <a:latin typeface="+mn-ea"/>
              </a:rPr>
              <a:t>　買います。</a:t>
            </a:r>
            <a:endParaRPr kumimoji="1" lang="ja-JP" altLang="en-US" sz="4000" dirty="0">
              <a:latin typeface="+mn-ea"/>
            </a:endParaRPr>
          </a:p>
        </p:txBody>
      </p:sp>
      <p:pic>
        <p:nvPicPr>
          <p:cNvPr id="1026" name="Picture 2" descr="前から見たノートパソコンのイラスト">
            <a:extLst>
              <a:ext uri="{FF2B5EF4-FFF2-40B4-BE49-F238E27FC236}">
                <a16:creationId xmlns:a16="http://schemas.microsoft.com/office/drawing/2014/main" id="{53DC8E9A-C37F-3EB4-4841-CA702A037F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8733" y="1275717"/>
            <a:ext cx="5399858" cy="4103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18985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A16267-6017-FE9D-8879-2500C45CBB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吹き出し: 角を丸めた四角形 4">
            <a:extLst>
              <a:ext uri="{FF2B5EF4-FFF2-40B4-BE49-F238E27FC236}">
                <a16:creationId xmlns:a16="http://schemas.microsoft.com/office/drawing/2014/main" id="{6195633E-A140-AA7C-CEEB-EBE75565CD93}"/>
              </a:ext>
            </a:extLst>
          </p:cNvPr>
          <p:cNvSpPr/>
          <p:nvPr/>
        </p:nvSpPr>
        <p:spPr>
          <a:xfrm>
            <a:off x="4636565" y="365760"/>
            <a:ext cx="7367451" cy="1039428"/>
          </a:xfrm>
          <a:prstGeom prst="wedgeRoundRectCallout">
            <a:avLst>
              <a:gd name="adj1" fmla="val 2926"/>
              <a:gd name="adj2" fmla="val 88235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DD37ACC-D06F-2825-7581-6416E7E31F86}"/>
              </a:ext>
            </a:extLst>
          </p:cNvPr>
          <p:cNvSpPr txBox="1"/>
          <p:nvPr/>
        </p:nvSpPr>
        <p:spPr>
          <a:xfrm>
            <a:off x="5089615" y="586583"/>
            <a:ext cx="67088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dirty="0">
                <a:latin typeface="+mn-ea"/>
              </a:rPr>
              <a:t>暇</a:t>
            </a:r>
            <a:r>
              <a:rPr lang="ja-JP" altLang="en-US" sz="4000" dirty="0">
                <a:solidFill>
                  <a:srgbClr val="FF0000"/>
                </a:solidFill>
                <a:latin typeface="+mn-ea"/>
              </a:rPr>
              <a:t>だったら</a:t>
            </a:r>
            <a:r>
              <a:rPr lang="ja-JP" altLang="en-US" sz="4000" dirty="0">
                <a:latin typeface="+mn-ea"/>
              </a:rPr>
              <a:t>　手伝ってください。</a:t>
            </a:r>
            <a:endParaRPr kumimoji="1" lang="ja-JP" altLang="en-US" sz="4000" dirty="0">
              <a:latin typeface="+mn-ea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C6DD01D7-CF2E-7819-A2BD-D6AEADED96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398" y="1846217"/>
            <a:ext cx="3533666" cy="4219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F438E909-525D-3EE2-8E4B-1B465E19E6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366494"/>
            <a:ext cx="4448583" cy="4550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3755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スマートフォン・スマホのイラスト">
            <a:extLst>
              <a:ext uri="{FF2B5EF4-FFF2-40B4-BE49-F238E27FC236}">
                <a16:creationId xmlns:a16="http://schemas.microsoft.com/office/drawing/2014/main" id="{43B2A650-BA60-E475-21B8-41BBCD0DBE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4123" y="1470394"/>
            <a:ext cx="4440580" cy="4813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15112B4-5BF1-0F17-2506-4FA194F4F9ED}"/>
              </a:ext>
            </a:extLst>
          </p:cNvPr>
          <p:cNvSpPr txBox="1"/>
          <p:nvPr/>
        </p:nvSpPr>
        <p:spPr>
          <a:xfrm>
            <a:off x="6946669" y="4864386"/>
            <a:ext cx="14205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err="1">
                <a:latin typeface="+mn-ea"/>
              </a:rPr>
              <a:t>iphone</a:t>
            </a:r>
            <a:endParaRPr kumimoji="1" lang="ja-JP" altLang="en-US" sz="2800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75580E6-A262-0BC5-679A-1D7255B6B3D5}"/>
              </a:ext>
            </a:extLst>
          </p:cNvPr>
          <p:cNvSpPr txBox="1"/>
          <p:nvPr/>
        </p:nvSpPr>
        <p:spPr>
          <a:xfrm>
            <a:off x="3161430" y="588097"/>
            <a:ext cx="640592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400" dirty="0">
                <a:latin typeface="+mn-ea"/>
              </a:rPr>
              <a:t>5</a:t>
            </a:r>
            <a:r>
              <a:rPr lang="ja-JP" altLang="en-US" sz="4400" dirty="0">
                <a:latin typeface="+mn-ea"/>
              </a:rPr>
              <a:t>万円</a:t>
            </a:r>
            <a:r>
              <a:rPr lang="ja-JP" altLang="en-US" sz="4400" dirty="0">
                <a:solidFill>
                  <a:srgbClr val="FF0000"/>
                </a:solidFill>
                <a:latin typeface="+mn-ea"/>
              </a:rPr>
              <a:t>だったら</a:t>
            </a:r>
            <a:r>
              <a:rPr lang="ja-JP" altLang="en-US" sz="4400" dirty="0">
                <a:latin typeface="+mn-ea"/>
              </a:rPr>
              <a:t>　買います。</a:t>
            </a:r>
            <a:endParaRPr kumimoji="1" lang="ja-JP" altLang="en-US" sz="44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857859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799</TotalTime>
  <Words>48</Words>
  <Application>Microsoft Office PowerPoint</Application>
  <PresentationFormat>ワイド画面</PresentationFormat>
  <Paragraphs>18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1" baseType="lpstr">
      <vt:lpstr>BIZ UDPゴシック</vt:lpstr>
      <vt:lpstr>UD デジタル 教科書体 NK-B</vt:lpstr>
      <vt:lpstr>UD デジタル 教科書体 NK-R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5</cp:revision>
  <dcterms:created xsi:type="dcterms:W3CDTF">2024-05-05T08:55:25Z</dcterms:created>
  <dcterms:modified xsi:type="dcterms:W3CDTF">2025-12-18T00:10:34Z</dcterms:modified>
</cp:coreProperties>
</file>